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306" r:id="rId6"/>
    <p:sldId id="308" r:id="rId7"/>
    <p:sldId id="301" r:id="rId8"/>
    <p:sldId id="305" r:id="rId9"/>
    <p:sldId id="303" r:id="rId10"/>
    <p:sldId id="304" r:id="rId11"/>
    <p:sldId id="30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HSS\Document%20de%20travail%20GHSS%202022\grapique%20slipta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fr-FR" sz="1400" b="1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Situation SLIPTA audits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fr-F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5370513095550241E-2"/>
          <c:y val="0.17171296296296296"/>
          <c:w val="0.94982962144868122"/>
          <c:h val="0.47478054826480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Feuil1!$D$55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Feuil1!$D$56:$D$73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E1-4A75-A92C-B4ECDAC5D255}"/>
            </c:ext>
          </c:extLst>
        </c:ser>
        <c:ser>
          <c:idx val="1"/>
          <c:order val="1"/>
          <c:tx>
            <c:strRef>
              <c:f>Feuil1!$E$55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Feuil1!$E$56:$E$73</c:f>
              <c:numCache>
                <c:formatCode>General</c:formatCode>
                <c:ptCount val="1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E1-4A75-A92C-B4ECDAC5D255}"/>
            </c:ext>
          </c:extLst>
        </c:ser>
        <c:ser>
          <c:idx val="2"/>
          <c:order val="2"/>
          <c:tx>
            <c:strRef>
              <c:f>Feuil1!$F$55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Feuil1!$F$56:$F$73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E1-4A75-A92C-B4ECDAC5D255}"/>
            </c:ext>
          </c:extLst>
        </c:ser>
        <c:ser>
          <c:idx val="3"/>
          <c:order val="3"/>
          <c:tx>
            <c:strRef>
              <c:f>Feuil1!$G$55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Feuil1!$G$56:$G$73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7E1-4A75-A92C-B4ECDAC5D255}"/>
            </c:ext>
          </c:extLst>
        </c:ser>
        <c:ser>
          <c:idx val="4"/>
          <c:order val="4"/>
          <c:tx>
            <c:strRef>
              <c:f>Feuil1!$H$55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Feuil1!$H$56:$H$73</c:f>
              <c:numCache>
                <c:formatCode>General</c:formatCode>
                <c:ptCount val="1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7E1-4A75-A92C-B4ECDAC5D255}"/>
            </c:ext>
          </c:extLst>
        </c:ser>
        <c:ser>
          <c:idx val="5"/>
          <c:order val="5"/>
          <c:tx>
            <c:strRef>
              <c:f>Feuil1!$I$55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Feuil1!$C$56:$C$73</c:f>
              <c:strCache>
                <c:ptCount val="18"/>
                <c:pt idx="0">
                  <c:v>DREAM KIN LAB</c:v>
                </c:pt>
                <c:pt idx="1">
                  <c:v>LNRS KIN</c:v>
                </c:pt>
                <c:pt idx="2">
                  <c:v>CUL L'SHI</c:v>
                </c:pt>
                <c:pt idx="3">
                  <c:v>CNTS / PNTS</c:v>
                </c:pt>
                <c:pt idx="4">
                  <c:v>HMC KOKOLO</c:v>
                </c:pt>
                <c:pt idx="5">
                  <c:v>H. BIAMBA MM</c:v>
                </c:pt>
                <c:pt idx="6">
                  <c:v>LNRM / PNLT</c:v>
                </c:pt>
                <c:pt idx="7">
                  <c:v>CHME MONKOLE</c:v>
                </c:pt>
                <c:pt idx="8">
                  <c:v>HJ HOSPITALS KIN</c:v>
                </c:pt>
                <c:pt idx="9">
                  <c:v>INRB/PARASILOGIE LAB</c:v>
                </c:pt>
                <c:pt idx="10">
                  <c:v>CUK BIOMED LAB</c:v>
                </c:pt>
                <c:pt idx="11">
                  <c:v>HOP PED KLL (KALEMBELEMBE)</c:v>
                </c:pt>
                <c:pt idx="12">
                  <c:v>CH KINGASANI</c:v>
                </c:pt>
                <c:pt idx="13">
                  <c:v>LPRS L'SHI</c:v>
                </c:pt>
                <c:pt idx="14">
                  <c:v>Jason SENDWE L'SHI</c:v>
                </c:pt>
                <c:pt idx="15">
                  <c:v>GECAMINES SUD L'SHI</c:v>
                </c:pt>
                <c:pt idx="16">
                  <c:v>HOPITAL MWANGEJI KOLWEZI</c:v>
                </c:pt>
                <c:pt idx="17">
                  <c:v>KCC WATUWETU Kolwezi</c:v>
                </c:pt>
              </c:strCache>
            </c:strRef>
          </c:cat>
          <c:val>
            <c:numRef>
              <c:f>Feuil1!$I$56:$I$73</c:f>
              <c:numCache>
                <c:formatCode>General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7E1-4A75-A92C-B4ECDAC5D2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3431352"/>
        <c:axId val="103425864"/>
      </c:barChart>
      <c:catAx>
        <c:axId val="10343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3425864"/>
        <c:crosses val="autoZero"/>
        <c:auto val="1"/>
        <c:lblAlgn val="ctr"/>
        <c:lblOffset val="100"/>
        <c:noMultiLvlLbl val="0"/>
      </c:catAx>
      <c:valAx>
        <c:axId val="103425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343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AFDC77-EF3A-4F44-8D7C-C531DE56250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A9D9B20-66A5-4DAE-85BD-9D2C1288D80B}">
      <dgm:prSet phldrT="[Texte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en-US" sz="1400" dirty="0">
              <a:solidFill>
                <a:schemeClr val="accent3">
                  <a:lumMod val="50000"/>
                </a:schemeClr>
              </a:solidFill>
            </a:rPr>
            <a:t>Weak/absence of laboratory management team commitment in some health facilities</a:t>
          </a:r>
          <a:endParaRPr lang="fr-FR" sz="1400" dirty="0">
            <a:solidFill>
              <a:schemeClr val="accent3">
                <a:lumMod val="50000"/>
              </a:schemeClr>
            </a:solidFill>
          </a:endParaRPr>
        </a:p>
      </dgm:t>
    </dgm:pt>
    <dgm:pt modelId="{925E5209-6105-4E3C-8DF0-325CC5FC239C}" type="parTrans" cxnId="{EB669E3E-8C1F-4D7A-BE25-70F1E63A90F9}">
      <dgm:prSet/>
      <dgm:spPr/>
      <dgm:t>
        <a:bodyPr/>
        <a:lstStyle/>
        <a:p>
          <a:endParaRPr lang="fr-FR"/>
        </a:p>
      </dgm:t>
    </dgm:pt>
    <dgm:pt modelId="{C7F0EF47-79F7-4152-9485-980ACFE7A90C}" type="sibTrans" cxnId="{EB669E3E-8C1F-4D7A-BE25-70F1E63A90F9}">
      <dgm:prSet/>
      <dgm:spPr/>
      <dgm:t>
        <a:bodyPr/>
        <a:lstStyle/>
        <a:p>
          <a:endParaRPr lang="fr-FR"/>
        </a:p>
      </dgm:t>
    </dgm:pt>
    <dgm:pt modelId="{BAB69498-519F-449C-829C-D86BFC1A5CA5}">
      <dgm:prSet phldrT="[Texte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</a:rPr>
            <a:t>Insufficient resources (mentors) assigned to building the capacity of healthcare staff to implement the SLIPTA program in health facilities.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12DDCFEC-8D8F-4FF1-9239-90022B2F8334}" type="parTrans" cxnId="{A8F5D4FF-FB8C-4A43-B7C7-B2AE7D965078}">
      <dgm:prSet/>
      <dgm:spPr/>
      <dgm:t>
        <a:bodyPr/>
        <a:lstStyle/>
        <a:p>
          <a:endParaRPr lang="fr-FR"/>
        </a:p>
      </dgm:t>
    </dgm:pt>
    <dgm:pt modelId="{69BAF527-9A86-4E96-B24B-FFC5B36E3E12}" type="sibTrans" cxnId="{A8F5D4FF-FB8C-4A43-B7C7-B2AE7D965078}">
      <dgm:prSet/>
      <dgm:spPr/>
      <dgm:t>
        <a:bodyPr/>
        <a:lstStyle/>
        <a:p>
          <a:endParaRPr lang="fr-FR"/>
        </a:p>
      </dgm:t>
    </dgm:pt>
    <dgm:pt modelId="{61A0A52D-9755-428D-B7FC-084FF8C90CF5}">
      <dgm:prSet phldrT="[Texte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</a:rPr>
            <a:t>Some laboratories lack the human resource capacity to sustain QMS gains as such experience a drop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9AA3FE19-20FB-4265-9878-2BA83BDAF10E}" type="parTrans" cxnId="{51C0667C-0E14-487B-A476-34D19160E4F7}">
      <dgm:prSet/>
      <dgm:spPr/>
      <dgm:t>
        <a:bodyPr/>
        <a:lstStyle/>
        <a:p>
          <a:endParaRPr lang="fr-FR"/>
        </a:p>
      </dgm:t>
    </dgm:pt>
    <dgm:pt modelId="{E91960A1-5EB6-4EF0-AC3A-BBF6FD3E7DDB}" type="sibTrans" cxnId="{51C0667C-0E14-487B-A476-34D19160E4F7}">
      <dgm:prSet/>
      <dgm:spPr/>
      <dgm:t>
        <a:bodyPr/>
        <a:lstStyle/>
        <a:p>
          <a:endParaRPr lang="fr-FR"/>
        </a:p>
      </dgm:t>
    </dgm:pt>
    <dgm:pt modelId="{5F4EEE78-51B1-4595-B996-B0501DD72D08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en-US" sz="1400" dirty="0">
              <a:solidFill>
                <a:schemeClr val="accent3">
                  <a:lumMod val="50000"/>
                </a:schemeClr>
              </a:solidFill>
            </a:rPr>
            <a:t>Recurrent MoH human resource strike leading missed opportunities for monitoring improvement plans and for QMS implementation as laboratories are not accessible and personnel unavailable </a:t>
          </a:r>
          <a:endParaRPr lang="fr-FR" sz="1400" dirty="0">
            <a:solidFill>
              <a:schemeClr val="accent3">
                <a:lumMod val="50000"/>
              </a:schemeClr>
            </a:solidFill>
          </a:endParaRPr>
        </a:p>
      </dgm:t>
    </dgm:pt>
    <dgm:pt modelId="{88FEA6B6-194A-4893-B416-5C64EFE169C3}" type="parTrans" cxnId="{1B4249A0-77FE-4546-A4CF-00A88FCA0D64}">
      <dgm:prSet/>
      <dgm:spPr/>
      <dgm:t>
        <a:bodyPr/>
        <a:lstStyle/>
        <a:p>
          <a:endParaRPr lang="fr-FR"/>
        </a:p>
      </dgm:t>
    </dgm:pt>
    <dgm:pt modelId="{F3C0BA3C-CBF5-4016-85E0-40BB06716E3A}" type="sibTrans" cxnId="{1B4249A0-77FE-4546-A4CF-00A88FCA0D64}">
      <dgm:prSet/>
      <dgm:spPr/>
      <dgm:t>
        <a:bodyPr/>
        <a:lstStyle/>
        <a:p>
          <a:endParaRPr lang="fr-FR"/>
        </a:p>
      </dgm:t>
    </dgm:pt>
    <dgm:pt modelId="{349BEC47-419A-4DA1-9328-5F429B4F9255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</a:rPr>
            <a:t>The unavailability of staff to implement corrective actions in some laboratories is delaying the transition to accreditation. 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0EC05199-5964-4DA8-A0A5-DB0A3296924D}" type="parTrans" cxnId="{F16A168F-B738-44D7-AD89-7C0DA1E8CDA2}">
      <dgm:prSet/>
      <dgm:spPr/>
      <dgm:t>
        <a:bodyPr/>
        <a:lstStyle/>
        <a:p>
          <a:endParaRPr lang="fr-FR"/>
        </a:p>
      </dgm:t>
    </dgm:pt>
    <dgm:pt modelId="{B7555EB2-39D2-4450-9EFD-4023A9B9CF8F}" type="sibTrans" cxnId="{F16A168F-B738-44D7-AD89-7C0DA1E8CDA2}">
      <dgm:prSet/>
      <dgm:spPr/>
      <dgm:t>
        <a:bodyPr/>
        <a:lstStyle/>
        <a:p>
          <a:endParaRPr lang="fr-FR"/>
        </a:p>
      </dgm:t>
    </dgm:pt>
    <dgm:pt modelId="{F3B50574-2C59-47CD-AA28-AA5D74473AA6}" type="pres">
      <dgm:prSet presAssocID="{35AFDC77-EF3A-4F44-8D7C-C531DE56250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85EDAC5-1038-493D-9B27-F21A3F63F587}" type="pres">
      <dgm:prSet presAssocID="{35AFDC77-EF3A-4F44-8D7C-C531DE562505}" presName="Name1" presStyleCnt="0"/>
      <dgm:spPr/>
    </dgm:pt>
    <dgm:pt modelId="{C0BB9A5D-464D-494C-806F-1D46BE2F580C}" type="pres">
      <dgm:prSet presAssocID="{35AFDC77-EF3A-4F44-8D7C-C531DE562505}" presName="cycle" presStyleCnt="0"/>
      <dgm:spPr/>
    </dgm:pt>
    <dgm:pt modelId="{B17F3E58-C945-420E-8BE9-451290B50933}" type="pres">
      <dgm:prSet presAssocID="{35AFDC77-EF3A-4F44-8D7C-C531DE562505}" presName="srcNode" presStyleLbl="node1" presStyleIdx="0" presStyleCnt="5"/>
      <dgm:spPr/>
    </dgm:pt>
    <dgm:pt modelId="{DE49452D-7409-4ECA-B896-315E960E57B5}" type="pres">
      <dgm:prSet presAssocID="{35AFDC77-EF3A-4F44-8D7C-C531DE562505}" presName="conn" presStyleLbl="parChTrans1D2" presStyleIdx="0" presStyleCnt="1"/>
      <dgm:spPr/>
      <dgm:t>
        <a:bodyPr/>
        <a:lstStyle/>
        <a:p>
          <a:endParaRPr lang="fr-FR"/>
        </a:p>
      </dgm:t>
    </dgm:pt>
    <dgm:pt modelId="{24F779F2-C3DA-45BE-A1D7-A8EB19D701C6}" type="pres">
      <dgm:prSet presAssocID="{35AFDC77-EF3A-4F44-8D7C-C531DE562505}" presName="extraNode" presStyleLbl="node1" presStyleIdx="0" presStyleCnt="5"/>
      <dgm:spPr/>
    </dgm:pt>
    <dgm:pt modelId="{6DD131D8-FE3C-47FB-B82B-996E634B9EDC}" type="pres">
      <dgm:prSet presAssocID="{35AFDC77-EF3A-4F44-8D7C-C531DE562505}" presName="dstNode" presStyleLbl="node1" presStyleIdx="0" presStyleCnt="5"/>
      <dgm:spPr/>
    </dgm:pt>
    <dgm:pt modelId="{8CE9415F-28B4-4C51-9852-AF6EB16AF06E}" type="pres">
      <dgm:prSet presAssocID="{6A9D9B20-66A5-4DAE-85BD-9D2C1288D80B}" presName="text_1" presStyleLbl="node1" presStyleIdx="0" presStyleCnt="5" custLinFactNeighborX="601" custLinFactNeighborY="-22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332BA0-29D5-46AF-80DA-9F710336D240}" type="pres">
      <dgm:prSet presAssocID="{6A9D9B20-66A5-4DAE-85BD-9D2C1288D80B}" presName="accent_1" presStyleCnt="0"/>
      <dgm:spPr/>
    </dgm:pt>
    <dgm:pt modelId="{EB7124C2-B372-49FF-A805-93872FBE89A2}" type="pres">
      <dgm:prSet presAssocID="{6A9D9B20-66A5-4DAE-85BD-9D2C1288D80B}" presName="accentRepeatNode" presStyleLbl="solidFgAcc1" presStyleIdx="0" presStyleCnt="5" custLinFactNeighborX="-5282"/>
      <dgm:spPr>
        <a:solidFill>
          <a:schemeClr val="accent5">
            <a:lumMod val="75000"/>
          </a:schemeClr>
        </a:solidFill>
      </dgm:spPr>
    </dgm:pt>
    <dgm:pt modelId="{DC12A7C6-4D66-461A-A50B-4A04787A9A77}" type="pres">
      <dgm:prSet presAssocID="{5F4EEE78-51B1-4595-B996-B0501DD72D08}" presName="text_2" presStyleLbl="node1" presStyleIdx="1" presStyleCnt="5" custScaleY="1671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FF2E67-62A6-487A-A173-3421A765ABB6}" type="pres">
      <dgm:prSet presAssocID="{5F4EEE78-51B1-4595-B996-B0501DD72D08}" presName="accent_2" presStyleCnt="0"/>
      <dgm:spPr/>
    </dgm:pt>
    <dgm:pt modelId="{521C506B-5FDE-4F6C-B15E-BCCCE62A2625}" type="pres">
      <dgm:prSet presAssocID="{5F4EEE78-51B1-4595-B996-B0501DD72D08}" presName="accentRepeatNode" presStyleLbl="solidFgAcc1" presStyleIdx="1" presStyleCnt="5"/>
      <dgm:spPr>
        <a:solidFill>
          <a:schemeClr val="accent5">
            <a:lumMod val="75000"/>
          </a:schemeClr>
        </a:solidFill>
      </dgm:spPr>
    </dgm:pt>
    <dgm:pt modelId="{2B5F7B56-14F2-4F35-9C65-50B09F8EB78D}" type="pres">
      <dgm:prSet presAssocID="{BAB69498-519F-449C-829C-D86BFC1A5CA5}" presName="text_3" presStyleLbl="node1" presStyleIdx="2" presStyleCnt="5" custScaleY="1000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2CFC1B-7F4C-462B-92EF-78425CBA8E03}" type="pres">
      <dgm:prSet presAssocID="{BAB69498-519F-449C-829C-D86BFC1A5CA5}" presName="accent_3" presStyleCnt="0"/>
      <dgm:spPr/>
    </dgm:pt>
    <dgm:pt modelId="{04FBD33C-CB2D-4B81-8985-03C6B07737FD}" type="pres">
      <dgm:prSet presAssocID="{BAB69498-519F-449C-829C-D86BFC1A5CA5}" presName="accentRepeatNode" presStyleLbl="solidFgAcc1" presStyleIdx="2" presStyleCnt="5"/>
      <dgm:spPr>
        <a:solidFill>
          <a:schemeClr val="accent5">
            <a:lumMod val="75000"/>
          </a:schemeClr>
        </a:solidFill>
      </dgm:spPr>
    </dgm:pt>
    <dgm:pt modelId="{BC7345F2-5B4B-427E-BE8D-73BD90D9AF95}" type="pres">
      <dgm:prSet presAssocID="{61A0A52D-9755-428D-B7FC-084FF8C90CF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B00911-EB24-4D27-ADD2-0369C10A753E}" type="pres">
      <dgm:prSet presAssocID="{61A0A52D-9755-428D-B7FC-084FF8C90CF5}" presName="accent_4" presStyleCnt="0"/>
      <dgm:spPr/>
    </dgm:pt>
    <dgm:pt modelId="{1DDD432A-A19C-4DA0-86CB-210552EC4C46}" type="pres">
      <dgm:prSet presAssocID="{61A0A52D-9755-428D-B7FC-084FF8C90CF5}" presName="accentRepeatNode" presStyleLbl="solidFgAcc1" presStyleIdx="3" presStyleCnt="5"/>
      <dgm:spPr>
        <a:solidFill>
          <a:schemeClr val="accent5">
            <a:lumMod val="75000"/>
          </a:schemeClr>
        </a:solidFill>
      </dgm:spPr>
    </dgm:pt>
    <dgm:pt modelId="{901CECDD-E910-4745-B7DD-7E7ADBAC999C}" type="pres">
      <dgm:prSet presAssocID="{349BEC47-419A-4DA1-9328-5F429B4F9255}" presName="text_5" presStyleLbl="node1" presStyleIdx="4" presStyleCnt="5" custLinFactNeighborX="5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3C5E51-B606-4E1B-831C-ED111CB948CC}" type="pres">
      <dgm:prSet presAssocID="{349BEC47-419A-4DA1-9328-5F429B4F9255}" presName="accent_5" presStyleCnt="0"/>
      <dgm:spPr/>
    </dgm:pt>
    <dgm:pt modelId="{2B588744-50EA-4A30-A34C-DED1CAE2A0BA}" type="pres">
      <dgm:prSet presAssocID="{349BEC47-419A-4DA1-9328-5F429B4F9255}" presName="accentRepeatNode" presStyleLbl="solidFgAcc1" presStyleIdx="4" presStyleCnt="5" custLinFactNeighborX="-10016"/>
      <dgm:spPr>
        <a:solidFill>
          <a:schemeClr val="accent5">
            <a:lumMod val="75000"/>
          </a:schemeClr>
        </a:solidFill>
      </dgm:spPr>
    </dgm:pt>
  </dgm:ptLst>
  <dgm:cxnLst>
    <dgm:cxn modelId="{9B684EB0-FD6E-4534-8AE2-6FE17C1CA78A}" type="presOf" srcId="{C7F0EF47-79F7-4152-9485-980ACFE7A90C}" destId="{DE49452D-7409-4ECA-B896-315E960E57B5}" srcOrd="0" destOrd="0" presId="urn:microsoft.com/office/officeart/2008/layout/VerticalCurvedList"/>
    <dgm:cxn modelId="{F16A168F-B738-44D7-AD89-7C0DA1E8CDA2}" srcId="{35AFDC77-EF3A-4F44-8D7C-C531DE562505}" destId="{349BEC47-419A-4DA1-9328-5F429B4F9255}" srcOrd="4" destOrd="0" parTransId="{0EC05199-5964-4DA8-A0A5-DB0A3296924D}" sibTransId="{B7555EB2-39D2-4450-9EFD-4023A9B9CF8F}"/>
    <dgm:cxn modelId="{1B4249A0-77FE-4546-A4CF-00A88FCA0D64}" srcId="{35AFDC77-EF3A-4F44-8D7C-C531DE562505}" destId="{5F4EEE78-51B1-4595-B996-B0501DD72D08}" srcOrd="1" destOrd="0" parTransId="{88FEA6B6-194A-4893-B416-5C64EFE169C3}" sibTransId="{F3C0BA3C-CBF5-4016-85E0-40BB06716E3A}"/>
    <dgm:cxn modelId="{29FCC0C1-89AA-4543-8472-A5838B958ED1}" type="presOf" srcId="{61A0A52D-9755-428D-B7FC-084FF8C90CF5}" destId="{BC7345F2-5B4B-427E-BE8D-73BD90D9AF95}" srcOrd="0" destOrd="0" presId="urn:microsoft.com/office/officeart/2008/layout/VerticalCurvedList"/>
    <dgm:cxn modelId="{830BCB93-3D0F-4E9D-97BD-13AE39A5D5A5}" type="presOf" srcId="{35AFDC77-EF3A-4F44-8D7C-C531DE562505}" destId="{F3B50574-2C59-47CD-AA28-AA5D74473AA6}" srcOrd="0" destOrd="0" presId="urn:microsoft.com/office/officeart/2008/layout/VerticalCurvedList"/>
    <dgm:cxn modelId="{51C0667C-0E14-487B-A476-34D19160E4F7}" srcId="{35AFDC77-EF3A-4F44-8D7C-C531DE562505}" destId="{61A0A52D-9755-428D-B7FC-084FF8C90CF5}" srcOrd="3" destOrd="0" parTransId="{9AA3FE19-20FB-4265-9878-2BA83BDAF10E}" sibTransId="{E91960A1-5EB6-4EF0-AC3A-BBF6FD3E7DDB}"/>
    <dgm:cxn modelId="{A8F5D4FF-FB8C-4A43-B7C7-B2AE7D965078}" srcId="{35AFDC77-EF3A-4F44-8D7C-C531DE562505}" destId="{BAB69498-519F-449C-829C-D86BFC1A5CA5}" srcOrd="2" destOrd="0" parTransId="{12DDCFEC-8D8F-4FF1-9239-90022B2F8334}" sibTransId="{69BAF527-9A86-4E96-B24B-FFC5B36E3E12}"/>
    <dgm:cxn modelId="{983DBE76-8F1B-4939-B077-969E0E87EFAD}" type="presOf" srcId="{349BEC47-419A-4DA1-9328-5F429B4F9255}" destId="{901CECDD-E910-4745-B7DD-7E7ADBAC999C}" srcOrd="0" destOrd="0" presId="urn:microsoft.com/office/officeart/2008/layout/VerticalCurvedList"/>
    <dgm:cxn modelId="{5F252CDF-4D6F-4096-9FCD-2CC85A188DF1}" type="presOf" srcId="{6A9D9B20-66A5-4DAE-85BD-9D2C1288D80B}" destId="{8CE9415F-28B4-4C51-9852-AF6EB16AF06E}" srcOrd="0" destOrd="0" presId="urn:microsoft.com/office/officeart/2008/layout/VerticalCurvedList"/>
    <dgm:cxn modelId="{C04F9F98-8A6F-431B-99AD-211896C3D01A}" type="presOf" srcId="{BAB69498-519F-449C-829C-D86BFC1A5CA5}" destId="{2B5F7B56-14F2-4F35-9C65-50B09F8EB78D}" srcOrd="0" destOrd="0" presId="urn:microsoft.com/office/officeart/2008/layout/VerticalCurvedList"/>
    <dgm:cxn modelId="{EB669E3E-8C1F-4D7A-BE25-70F1E63A90F9}" srcId="{35AFDC77-EF3A-4F44-8D7C-C531DE562505}" destId="{6A9D9B20-66A5-4DAE-85BD-9D2C1288D80B}" srcOrd="0" destOrd="0" parTransId="{925E5209-6105-4E3C-8DF0-325CC5FC239C}" sibTransId="{C7F0EF47-79F7-4152-9485-980ACFE7A90C}"/>
    <dgm:cxn modelId="{EE06FCDC-7F42-4259-990A-43C6D6267223}" type="presOf" srcId="{5F4EEE78-51B1-4595-B996-B0501DD72D08}" destId="{DC12A7C6-4D66-461A-A50B-4A04787A9A77}" srcOrd="0" destOrd="0" presId="urn:microsoft.com/office/officeart/2008/layout/VerticalCurvedList"/>
    <dgm:cxn modelId="{29AEAAD0-36F0-479F-AD17-54D682DF842F}" type="presParOf" srcId="{F3B50574-2C59-47CD-AA28-AA5D74473AA6}" destId="{985EDAC5-1038-493D-9B27-F21A3F63F587}" srcOrd="0" destOrd="0" presId="urn:microsoft.com/office/officeart/2008/layout/VerticalCurvedList"/>
    <dgm:cxn modelId="{48DF66C6-2D78-4649-9F6E-E655C7EFDD86}" type="presParOf" srcId="{985EDAC5-1038-493D-9B27-F21A3F63F587}" destId="{C0BB9A5D-464D-494C-806F-1D46BE2F580C}" srcOrd="0" destOrd="0" presId="urn:microsoft.com/office/officeart/2008/layout/VerticalCurvedList"/>
    <dgm:cxn modelId="{1576482F-88A1-4507-A099-3632E6B6F8E0}" type="presParOf" srcId="{C0BB9A5D-464D-494C-806F-1D46BE2F580C}" destId="{B17F3E58-C945-420E-8BE9-451290B50933}" srcOrd="0" destOrd="0" presId="urn:microsoft.com/office/officeart/2008/layout/VerticalCurvedList"/>
    <dgm:cxn modelId="{1D073BED-68D8-437C-8FBC-98A143873839}" type="presParOf" srcId="{C0BB9A5D-464D-494C-806F-1D46BE2F580C}" destId="{DE49452D-7409-4ECA-B896-315E960E57B5}" srcOrd="1" destOrd="0" presId="urn:microsoft.com/office/officeart/2008/layout/VerticalCurvedList"/>
    <dgm:cxn modelId="{88A170EA-E58A-4A99-975F-744338B3A03E}" type="presParOf" srcId="{C0BB9A5D-464D-494C-806F-1D46BE2F580C}" destId="{24F779F2-C3DA-45BE-A1D7-A8EB19D701C6}" srcOrd="2" destOrd="0" presId="urn:microsoft.com/office/officeart/2008/layout/VerticalCurvedList"/>
    <dgm:cxn modelId="{8B70C0C8-3CF4-4360-A0CF-6BC8A077FE21}" type="presParOf" srcId="{C0BB9A5D-464D-494C-806F-1D46BE2F580C}" destId="{6DD131D8-FE3C-47FB-B82B-996E634B9EDC}" srcOrd="3" destOrd="0" presId="urn:microsoft.com/office/officeart/2008/layout/VerticalCurvedList"/>
    <dgm:cxn modelId="{FCA4AD3B-D0FB-4222-AE47-18818E6816E4}" type="presParOf" srcId="{985EDAC5-1038-493D-9B27-F21A3F63F587}" destId="{8CE9415F-28B4-4C51-9852-AF6EB16AF06E}" srcOrd="1" destOrd="0" presId="urn:microsoft.com/office/officeart/2008/layout/VerticalCurvedList"/>
    <dgm:cxn modelId="{907E1277-8D25-4F61-BE29-902D4166BE50}" type="presParOf" srcId="{985EDAC5-1038-493D-9B27-F21A3F63F587}" destId="{5B332BA0-29D5-46AF-80DA-9F710336D240}" srcOrd="2" destOrd="0" presId="urn:microsoft.com/office/officeart/2008/layout/VerticalCurvedList"/>
    <dgm:cxn modelId="{092DC599-ABA0-4112-BA23-60DE0BBA539D}" type="presParOf" srcId="{5B332BA0-29D5-46AF-80DA-9F710336D240}" destId="{EB7124C2-B372-49FF-A805-93872FBE89A2}" srcOrd="0" destOrd="0" presId="urn:microsoft.com/office/officeart/2008/layout/VerticalCurvedList"/>
    <dgm:cxn modelId="{FE5EC44C-139A-495D-9DA2-6BAC4750A1B4}" type="presParOf" srcId="{985EDAC5-1038-493D-9B27-F21A3F63F587}" destId="{DC12A7C6-4D66-461A-A50B-4A04787A9A77}" srcOrd="3" destOrd="0" presId="urn:microsoft.com/office/officeart/2008/layout/VerticalCurvedList"/>
    <dgm:cxn modelId="{B0CE3ED6-9DB4-4447-A248-160DF1B15B53}" type="presParOf" srcId="{985EDAC5-1038-493D-9B27-F21A3F63F587}" destId="{BBFF2E67-62A6-487A-A173-3421A765ABB6}" srcOrd="4" destOrd="0" presId="urn:microsoft.com/office/officeart/2008/layout/VerticalCurvedList"/>
    <dgm:cxn modelId="{9267B6CA-B882-43F3-87B2-07856EFE2696}" type="presParOf" srcId="{BBFF2E67-62A6-487A-A173-3421A765ABB6}" destId="{521C506B-5FDE-4F6C-B15E-BCCCE62A2625}" srcOrd="0" destOrd="0" presId="urn:microsoft.com/office/officeart/2008/layout/VerticalCurvedList"/>
    <dgm:cxn modelId="{ECB0C67B-206D-4109-A376-A849E05D0731}" type="presParOf" srcId="{985EDAC5-1038-493D-9B27-F21A3F63F587}" destId="{2B5F7B56-14F2-4F35-9C65-50B09F8EB78D}" srcOrd="5" destOrd="0" presId="urn:microsoft.com/office/officeart/2008/layout/VerticalCurvedList"/>
    <dgm:cxn modelId="{9A43AA73-97E3-47C3-B3DD-1EF74C7DC003}" type="presParOf" srcId="{985EDAC5-1038-493D-9B27-F21A3F63F587}" destId="{742CFC1B-7F4C-462B-92EF-78425CBA8E03}" srcOrd="6" destOrd="0" presId="urn:microsoft.com/office/officeart/2008/layout/VerticalCurvedList"/>
    <dgm:cxn modelId="{052887D0-3F7F-4E7A-9DBB-77E10B839A06}" type="presParOf" srcId="{742CFC1B-7F4C-462B-92EF-78425CBA8E03}" destId="{04FBD33C-CB2D-4B81-8985-03C6B07737FD}" srcOrd="0" destOrd="0" presId="urn:microsoft.com/office/officeart/2008/layout/VerticalCurvedList"/>
    <dgm:cxn modelId="{9D26454B-9826-44CF-A7DA-8D39E152EBDC}" type="presParOf" srcId="{985EDAC5-1038-493D-9B27-F21A3F63F587}" destId="{BC7345F2-5B4B-427E-BE8D-73BD90D9AF95}" srcOrd="7" destOrd="0" presId="urn:microsoft.com/office/officeart/2008/layout/VerticalCurvedList"/>
    <dgm:cxn modelId="{FA4AAD88-2944-4C18-B11D-7533F730D26E}" type="presParOf" srcId="{985EDAC5-1038-493D-9B27-F21A3F63F587}" destId="{7CB00911-EB24-4D27-ADD2-0369C10A753E}" srcOrd="8" destOrd="0" presId="urn:microsoft.com/office/officeart/2008/layout/VerticalCurvedList"/>
    <dgm:cxn modelId="{025EC840-C351-411E-94D2-51F11876E7AC}" type="presParOf" srcId="{7CB00911-EB24-4D27-ADD2-0369C10A753E}" destId="{1DDD432A-A19C-4DA0-86CB-210552EC4C46}" srcOrd="0" destOrd="0" presId="urn:microsoft.com/office/officeart/2008/layout/VerticalCurvedList"/>
    <dgm:cxn modelId="{7C6871AD-264C-4FE6-822A-A9EDAC9C4103}" type="presParOf" srcId="{985EDAC5-1038-493D-9B27-F21A3F63F587}" destId="{901CECDD-E910-4745-B7DD-7E7ADBAC999C}" srcOrd="9" destOrd="0" presId="urn:microsoft.com/office/officeart/2008/layout/VerticalCurvedList"/>
    <dgm:cxn modelId="{EC6A7C06-EBF5-45ED-BBE0-B2A5410D6E47}" type="presParOf" srcId="{985EDAC5-1038-493D-9B27-F21A3F63F587}" destId="{E33C5E51-B606-4E1B-831C-ED111CB948CC}" srcOrd="10" destOrd="0" presId="urn:microsoft.com/office/officeart/2008/layout/VerticalCurvedList"/>
    <dgm:cxn modelId="{FF4B5DA8-F92E-4A91-8209-D550F7C2DE5B}" type="presParOf" srcId="{E33C5E51-B606-4E1B-831C-ED111CB948CC}" destId="{2B588744-50EA-4A30-A34C-DED1CAE2A0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EA9BA-1691-42FD-9A89-DC7A2CB072C7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CFAFE95E-B5C8-450A-A986-2F339CDE7880}" type="pres">
      <dgm:prSet presAssocID="{C4DEA9BA-1691-42FD-9A89-DC7A2CB072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</dgm:ptLst>
  <dgm:cxnLst>
    <dgm:cxn modelId="{02EDC322-0846-47A1-9DD3-C45A7B8B4157}" type="presOf" srcId="{C4DEA9BA-1691-42FD-9A89-DC7A2CB072C7}" destId="{CFAFE95E-B5C8-450A-A986-2F339CDE7880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9452D-7409-4ECA-B896-315E960E57B5}">
      <dsp:nvSpPr>
        <dsp:cNvPr id="0" name=""/>
        <dsp:cNvSpPr/>
      </dsp:nvSpPr>
      <dsp:spPr>
        <a:xfrm>
          <a:off x="-4271043" y="-655258"/>
          <a:ext cx="5088768" cy="5088768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9415F-28B4-4C51-9852-AF6EB16AF06E}">
      <dsp:nvSpPr>
        <dsp:cNvPr id="0" name=""/>
        <dsp:cNvSpPr/>
      </dsp:nvSpPr>
      <dsp:spPr>
        <a:xfrm>
          <a:off x="408806" y="225595"/>
          <a:ext cx="8506593" cy="472432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749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accent3">
                  <a:lumMod val="50000"/>
                </a:schemeClr>
              </a:solidFill>
            </a:rPr>
            <a:t>Weak/absence of laboratory management team commitment in some health facilities</a:t>
          </a:r>
          <a:endParaRPr lang="fr-FR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08806" y="225595"/>
        <a:ext cx="8506593" cy="472432"/>
      </dsp:txXfrm>
    </dsp:sp>
    <dsp:sp modelId="{EB7124C2-B372-49FF-A805-93872FBE89A2}">
      <dsp:nvSpPr>
        <dsp:cNvPr id="0" name=""/>
        <dsp:cNvSpPr/>
      </dsp:nvSpPr>
      <dsp:spPr>
        <a:xfrm>
          <a:off x="31670" y="177011"/>
          <a:ext cx="590540" cy="590540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2A7C6-4D66-461A-A50B-4A04787A9A77}">
      <dsp:nvSpPr>
        <dsp:cNvPr id="0" name=""/>
        <dsp:cNvSpPr/>
      </dsp:nvSpPr>
      <dsp:spPr>
        <a:xfrm>
          <a:off x="696664" y="785889"/>
          <a:ext cx="8168062" cy="789628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749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accent3">
                  <a:lumMod val="50000"/>
                </a:schemeClr>
              </a:solidFill>
            </a:rPr>
            <a:t>Recurrent MoH human resource strike leading missed opportunities for monitoring improvement plans and for QMS implementation as laboratories are not accessible and personnel unavailable </a:t>
          </a:r>
          <a:endParaRPr lang="fr-FR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96664" y="785889"/>
        <a:ext cx="8168062" cy="789628"/>
      </dsp:txXfrm>
    </dsp:sp>
    <dsp:sp modelId="{521C506B-5FDE-4F6C-B15E-BCCCE62A2625}">
      <dsp:nvSpPr>
        <dsp:cNvPr id="0" name=""/>
        <dsp:cNvSpPr/>
      </dsp:nvSpPr>
      <dsp:spPr>
        <a:xfrm>
          <a:off x="401394" y="885432"/>
          <a:ext cx="590540" cy="590540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F7B56-14F2-4F35-9C65-50B09F8EB78D}">
      <dsp:nvSpPr>
        <dsp:cNvPr id="0" name=""/>
        <dsp:cNvSpPr/>
      </dsp:nvSpPr>
      <dsp:spPr>
        <a:xfrm>
          <a:off x="800566" y="1652790"/>
          <a:ext cx="8064160" cy="472668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749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accent3">
                  <a:lumMod val="50000"/>
                </a:schemeClr>
              </a:solidFill>
            </a:rPr>
            <a:t>Insufficient resources (mentors) assigned to building the capacity of healthcare staff to implement the SLIPTA program in health facilities.</a:t>
          </a:r>
          <a:endParaRPr lang="fr-FR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800566" y="1652790"/>
        <a:ext cx="8064160" cy="472668"/>
      </dsp:txXfrm>
    </dsp:sp>
    <dsp:sp modelId="{04FBD33C-CB2D-4B81-8985-03C6B07737FD}">
      <dsp:nvSpPr>
        <dsp:cNvPr id="0" name=""/>
        <dsp:cNvSpPr/>
      </dsp:nvSpPr>
      <dsp:spPr>
        <a:xfrm>
          <a:off x="505296" y="1593854"/>
          <a:ext cx="590540" cy="590540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345F2-5B4B-427E-BE8D-73BD90D9AF95}">
      <dsp:nvSpPr>
        <dsp:cNvPr id="0" name=""/>
        <dsp:cNvSpPr/>
      </dsp:nvSpPr>
      <dsp:spPr>
        <a:xfrm>
          <a:off x="696664" y="2361330"/>
          <a:ext cx="8168062" cy="472432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749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accent3">
                  <a:lumMod val="50000"/>
                </a:schemeClr>
              </a:solidFill>
            </a:rPr>
            <a:t>Some laboratories lack the human resource capacity to sustain QMS gains as such experience a drop</a:t>
          </a:r>
          <a:endParaRPr lang="fr-FR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96664" y="2361330"/>
        <a:ext cx="8168062" cy="472432"/>
      </dsp:txXfrm>
    </dsp:sp>
    <dsp:sp modelId="{1DDD432A-A19C-4DA0-86CB-210552EC4C46}">
      <dsp:nvSpPr>
        <dsp:cNvPr id="0" name=""/>
        <dsp:cNvSpPr/>
      </dsp:nvSpPr>
      <dsp:spPr>
        <a:xfrm>
          <a:off x="401394" y="2302276"/>
          <a:ext cx="590540" cy="590540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CECDD-E910-4745-B7DD-7E7ADBAC999C}">
      <dsp:nvSpPr>
        <dsp:cNvPr id="0" name=""/>
        <dsp:cNvSpPr/>
      </dsp:nvSpPr>
      <dsp:spPr>
        <a:xfrm>
          <a:off x="408806" y="3069752"/>
          <a:ext cx="8506593" cy="472432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749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chemeClr val="accent3">
                  <a:lumMod val="50000"/>
                </a:schemeClr>
              </a:solidFill>
            </a:rPr>
            <a:t>The unavailability of staff to implement corrective actions in some laboratories is delaying the transition to accreditation. </a:t>
          </a:r>
          <a:endParaRPr lang="fr-FR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08806" y="3069752"/>
        <a:ext cx="8506593" cy="472432"/>
      </dsp:txXfrm>
    </dsp:sp>
    <dsp:sp modelId="{2B588744-50EA-4A30-A34C-DED1CAE2A0BA}">
      <dsp:nvSpPr>
        <dsp:cNvPr id="0" name=""/>
        <dsp:cNvSpPr/>
      </dsp:nvSpPr>
      <dsp:spPr>
        <a:xfrm>
          <a:off x="3714" y="3010698"/>
          <a:ext cx="590540" cy="590540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7991" y="1520015"/>
            <a:ext cx="9576581" cy="200042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en-US" sz="3100" b="1" dirty="0"/>
              <a:t>STATUS OF SLIPTA ACTIVITIES IN THE DR CONGO</a:t>
            </a:r>
            <a:r>
              <a:rPr lang="en-US" dirty="0"/>
              <a:t>	</a:t>
            </a:r>
            <a:br>
              <a:rPr lang="en-US" dirty="0"/>
            </a:b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57453" y="3635631"/>
            <a:ext cx="8915399" cy="112628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/>
              <a:t>by </a:t>
            </a:r>
          </a:p>
          <a:p>
            <a:pPr algn="ctr"/>
            <a:r>
              <a:rPr lang="fr-FR" b="1" dirty="0"/>
              <a:t>Bizette Bizeti Nsangu, MD, MSc</a:t>
            </a:r>
          </a:p>
          <a:p>
            <a:pPr algn="ctr"/>
            <a:r>
              <a:rPr lang="fr-FR" b="1" dirty="0"/>
              <a:t>GLOBAL HEALTH SYSTEMS SOLUTIONS (GHSS)</a:t>
            </a:r>
          </a:p>
        </p:txBody>
      </p:sp>
    </p:spTree>
    <p:extLst>
      <p:ext uri="{BB962C8B-B14F-4D97-AF65-F5344CB8AC3E}">
        <p14:creationId xmlns:p14="http://schemas.microsoft.com/office/powerpoint/2010/main" val="99200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Outlines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fr-FR" b="1" dirty="0"/>
              <a:t>OVERVIEW OF THE PROGRAM</a:t>
            </a:r>
          </a:p>
          <a:p>
            <a:pPr>
              <a:buAutoNum type="arabicPeriod"/>
            </a:pPr>
            <a:endParaRPr lang="fr-FR" b="1" dirty="0"/>
          </a:p>
          <a:p>
            <a:pPr>
              <a:buAutoNum type="arabicPeriod"/>
            </a:pPr>
            <a:r>
              <a:rPr lang="fr-FR" b="1" dirty="0"/>
              <a:t>SLIPTA AUDIT PROGRESS IN DR CONGO 2019-2024</a:t>
            </a:r>
          </a:p>
          <a:p>
            <a:pPr>
              <a:buAutoNum type="arabicPeriod"/>
            </a:pPr>
            <a:endParaRPr lang="fr-FR" b="1" dirty="0"/>
          </a:p>
          <a:p>
            <a:pPr>
              <a:buAutoNum type="arabicPeriod"/>
            </a:pPr>
            <a:r>
              <a:rPr lang="en-US" b="1" dirty="0"/>
              <a:t>EVOLUTION OF THE SLIPTA PROGRAM</a:t>
            </a:r>
          </a:p>
          <a:p>
            <a:pPr>
              <a:buAutoNum type="arabicPeriod"/>
            </a:pPr>
            <a:endParaRPr lang="en-US" b="1" dirty="0"/>
          </a:p>
          <a:p>
            <a:pPr>
              <a:buAutoNum type="arabicPeriod"/>
            </a:pPr>
            <a:r>
              <a:rPr lang="fr-FR" b="1" i="1" dirty="0">
                <a:solidFill>
                  <a:schemeClr val="accent1">
                    <a:lumMod val="50000"/>
                  </a:schemeClr>
                </a:solidFill>
              </a:rPr>
              <a:t>SOME CHALLENGES IN THE IMPLEMENTATION OF THE SLIPTA PROGRAM</a:t>
            </a:r>
          </a:p>
          <a:p>
            <a:pPr>
              <a:buAutoNum type="arabicPeriod"/>
            </a:pPr>
            <a:endParaRPr lang="fr-FR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AutoNum type="arabicPeriod"/>
            </a:pPr>
            <a:r>
              <a:rPr lang="fr-FR" b="1" i="1" dirty="0">
                <a:solidFill>
                  <a:schemeClr val="accent1">
                    <a:lumMod val="50000"/>
                  </a:schemeClr>
                </a:solidFill>
              </a:rPr>
              <a:t>RECOMMANDATIONS/PERSPECTIVES</a:t>
            </a:r>
          </a:p>
          <a:p>
            <a:pPr>
              <a:buAutoNum type="arabicPeriod"/>
            </a:pPr>
            <a:endParaRPr lang="en-US" b="1" dirty="0"/>
          </a:p>
          <a:p>
            <a:pPr>
              <a:buAutoNum type="arabicPeriod"/>
            </a:pPr>
            <a:endParaRPr lang="fr-FR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290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8880E-A35A-FE00-3108-C5FC12DA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253" y="715550"/>
            <a:ext cx="8911687" cy="128089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Overview of the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CBBF95-834B-34E7-9578-3CC3D99D0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DRC the SLIPTA process started in 2018 with a baseline audit in 6 laboratories in Kinshasa</a:t>
            </a:r>
          </a:p>
          <a:p>
            <a:endParaRPr lang="en-US" dirty="0"/>
          </a:p>
          <a:p>
            <a:r>
              <a:rPr lang="en-US" dirty="0"/>
              <a:t>Baseline audit in 6 laboratories</a:t>
            </a:r>
          </a:p>
          <a:p>
            <a:endParaRPr lang="en-US" dirty="0"/>
          </a:p>
          <a:p>
            <a:r>
              <a:rPr lang="en-US" dirty="0"/>
              <a:t>Training of national auditors</a:t>
            </a:r>
          </a:p>
          <a:p>
            <a:endParaRPr lang="en-US" dirty="0"/>
          </a:p>
          <a:p>
            <a:r>
              <a:rPr lang="en-US" dirty="0"/>
              <a:t>Mentorship of 6 laboratories</a:t>
            </a:r>
          </a:p>
          <a:p>
            <a:endParaRPr lang="en-US" dirty="0"/>
          </a:p>
          <a:p>
            <a:r>
              <a:rPr lang="en-US" dirty="0"/>
              <a:t>The following year in 2019, extension of the program to 12 additional laboratories (8 in Kinshasa, 3 in Haut-Katanga and 1 in Lualaba).</a:t>
            </a:r>
          </a:p>
        </p:txBody>
      </p:sp>
    </p:spTree>
    <p:extLst>
      <p:ext uri="{BB962C8B-B14F-4D97-AF65-F5344CB8AC3E}">
        <p14:creationId xmlns:p14="http://schemas.microsoft.com/office/powerpoint/2010/main" val="90958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132216"/>
              </p:ext>
            </p:extLst>
          </p:nvPr>
        </p:nvGraphicFramePr>
        <p:xfrm>
          <a:off x="653140" y="675947"/>
          <a:ext cx="11621987" cy="6194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3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89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03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42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589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88669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2574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AUDITS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TRAININGS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RECEIVED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4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S/N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Names</a:t>
                      </a:r>
                      <a:r>
                        <a:rPr lang="fr-FR" sz="11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 of  </a:t>
                      </a:r>
                      <a:r>
                        <a:rPr lang="fr-FR" sz="11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Laboratories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SLMTA (1&amp;2)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Internal</a:t>
                      </a:r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 audits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IQC/</a:t>
                      </a:r>
                      <a:r>
                        <a:rPr lang="fr-FR" sz="10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Root</a:t>
                      </a:r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 CAUSE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METHOD VALIDATION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SLIPTA STATUTS</a:t>
                      </a:r>
                      <a:endParaRPr lang="fr-FR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DREAM KIN LAB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FR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100" b="1" u="none" strike="noStrike" dirty="0">
                          <a:effectLst/>
                        </a:rPr>
                        <a:t> STARS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2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LNRS KIN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CUL L'SHI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N/A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4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CNTS / PNTS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HMC KOKOLO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H. BIAMBA MM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7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LNRM / PNLT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8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CHME MONKOLE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3 STARS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18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HJ HOSPITALS KIN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2 STARS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INRB/PARASILOGIE LAB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CUK BIOMED LAB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12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HOP PED KLL (KALEMBELEMBE)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13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CH KINGASANI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14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LPRS L'SHI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484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Jason SENDWE L'SHI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16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GECAMINES SUD L'SHI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5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17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HOPITAL MWANGEJI KOLWEZI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N/A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131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18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KCC WATUWETU Kolwezi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N/A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2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2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u="none" strike="noStrike" dirty="0">
                          <a:effectLst/>
                        </a:rPr>
                        <a:t>0 STAR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301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7301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Legend:</a:t>
                      </a:r>
                      <a:endParaRPr lang="fr-FR" sz="11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7301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N/A: Not </a:t>
                      </a:r>
                      <a:r>
                        <a:rPr lang="fr-FR" sz="1100" u="none" strike="noStrike" dirty="0" err="1">
                          <a:effectLst/>
                        </a:rPr>
                        <a:t>Audited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01752" y="29616"/>
            <a:ext cx="11795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spcBef>
                <a:spcPct val="0"/>
              </a:spcBef>
              <a:buFont typeface="+mj-lt"/>
              <a:buAutoNum type="romanUcPeriod" startAt="2"/>
            </a:pPr>
            <a:r>
              <a:rPr lang="fr-FR" sz="2800" b="1" i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SLIPTA Audit Program </a:t>
            </a:r>
            <a:r>
              <a:rPr lang="fr-FR" sz="2800" b="1" i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Coverage</a:t>
            </a:r>
            <a:r>
              <a:rPr lang="fr-FR" sz="2800" b="1" i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in DR CONGO, 2019-2024</a:t>
            </a:r>
          </a:p>
        </p:txBody>
      </p:sp>
    </p:spTree>
    <p:extLst>
      <p:ext uri="{BB962C8B-B14F-4D97-AF65-F5344CB8AC3E}">
        <p14:creationId xmlns:p14="http://schemas.microsoft.com/office/powerpoint/2010/main" val="325945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982" y="721999"/>
            <a:ext cx="10071278" cy="128089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Evolution of SLIPTA Program in DR Congo</a:t>
            </a:r>
            <a:endParaRPr lang="fr-FR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929" y="2150772"/>
            <a:ext cx="4172755" cy="3902298"/>
          </a:xfrm>
          <a:prstGeom prst="rect">
            <a:avLst/>
          </a:prstGeom>
          <a:noFill/>
        </p:spPr>
      </p:pic>
      <p:sp>
        <p:nvSpPr>
          <p:cNvPr id="6" name="Rectangle à coins arrondis 5"/>
          <p:cNvSpPr/>
          <p:nvPr/>
        </p:nvSpPr>
        <p:spPr>
          <a:xfrm>
            <a:off x="7894749" y="6207617"/>
            <a:ext cx="2923505" cy="4250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SLIPTA </a:t>
            </a:r>
            <a:r>
              <a:rPr lang="fr-FR" dirty="0" err="1"/>
              <a:t>Lab</a:t>
            </a:r>
            <a:r>
              <a:rPr lang="fr-FR" dirty="0"/>
              <a:t> statut 2024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949262" y="6207617"/>
            <a:ext cx="3786389" cy="4250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SLIPTA </a:t>
            </a:r>
            <a:r>
              <a:rPr lang="fr-FR" dirty="0" err="1"/>
              <a:t>lab</a:t>
            </a:r>
            <a:r>
              <a:rPr lang="fr-FR" dirty="0"/>
              <a:t> Statut  2019 to 2024</a:t>
            </a: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xmlns="" id="{15AD1750-C5D1-C58F-3433-16C8B7D214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374318"/>
              </p:ext>
            </p:extLst>
          </p:nvPr>
        </p:nvGraphicFramePr>
        <p:xfrm>
          <a:off x="914400" y="2133600"/>
          <a:ext cx="6387921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793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7512" y="697262"/>
            <a:ext cx="11981688" cy="128089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4"/>
            </a:pPr>
            <a:r>
              <a:rPr lang="fr-FR" sz="2800" b="1" i="1" dirty="0">
                <a:solidFill>
                  <a:schemeClr val="accent1">
                    <a:lumMod val="50000"/>
                  </a:schemeClr>
                </a:solidFill>
              </a:rPr>
              <a:t>Challenges in SLIPTA Program </a:t>
            </a:r>
            <a:r>
              <a:rPr lang="fr-FR" sz="2800" b="1" i="1" dirty="0" err="1">
                <a:solidFill>
                  <a:schemeClr val="accent1">
                    <a:lumMod val="50000"/>
                  </a:schemeClr>
                </a:solidFill>
              </a:rPr>
              <a:t>Implementation</a:t>
            </a:r>
            <a:r>
              <a:rPr lang="fr-FR" sz="2800" b="1" i="1" dirty="0">
                <a:solidFill>
                  <a:schemeClr val="accent1">
                    <a:lumMod val="50000"/>
                  </a:schemeClr>
                </a:solidFill>
              </a:rPr>
              <a:t> in DR Congo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73438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74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6965" y="668715"/>
            <a:ext cx="8911687" cy="921354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5"/>
            </a:pPr>
            <a:r>
              <a:rPr lang="fr-FR" sz="2800" b="1" i="1" dirty="0">
                <a:solidFill>
                  <a:schemeClr val="accent1">
                    <a:lumMod val="50000"/>
                  </a:schemeClr>
                </a:solidFill>
              </a:rPr>
              <a:t>Actions items/Projections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75725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2704563" y="2305318"/>
            <a:ext cx="8667482" cy="8628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Request an active involvement of the Ministry of Health at the highest level to monitor score of improvement projects and QMS implementation in all the enrolled laboratories.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715027" y="3322749"/>
            <a:ext cx="8667482" cy="11848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Train more laboratory staff to become increasingly familiar with quality management system activities, to implement the quality management system and thus achieve faster results (SLMTA training, ISO 15189 training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June 2024).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0800000" flipH="1" flipV="1">
            <a:off x="1403797" y="1876368"/>
            <a:ext cx="2975020" cy="3516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A. Actions items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93950" y="4662153"/>
            <a:ext cx="2884867" cy="2833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B. Projections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46231" y="5100034"/>
            <a:ext cx="8536278" cy="10431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Three Laboratories will be Evaluated in June 2024 by an accreditation body (SADCAS)</a:t>
            </a:r>
          </a:p>
        </p:txBody>
      </p:sp>
    </p:spTree>
    <p:extLst>
      <p:ext uri="{BB962C8B-B14F-4D97-AF65-F5344CB8AC3E}">
        <p14:creationId xmlns:p14="http://schemas.microsoft.com/office/powerpoint/2010/main" val="168760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5CC42B-EE24-8950-042C-895BC180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644" y="2855246"/>
            <a:ext cx="8911687" cy="1280890"/>
          </a:xfrm>
        </p:spPr>
        <p:txBody>
          <a:bodyPr/>
          <a:lstStyle/>
          <a:p>
            <a:r>
              <a:rPr lang="en-US" b="1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57030696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d51274-d21a-4e6b-b113-cb8f988e21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820E84FF009C4E9836AA0AB05DF829" ma:contentTypeVersion="16" ma:contentTypeDescription="Create a new document." ma:contentTypeScope="" ma:versionID="dd683677029b58c2e6f96c44b0ecc55f">
  <xsd:schema xmlns:xsd="http://www.w3.org/2001/XMLSchema" xmlns:xs="http://www.w3.org/2001/XMLSchema" xmlns:p="http://schemas.microsoft.com/office/2006/metadata/properties" xmlns:ns3="84d51274-d21a-4e6b-b113-cb8f988e218a" xmlns:ns4="dae70ec4-f3d3-4810-acc6-eee010e378c5" targetNamespace="http://schemas.microsoft.com/office/2006/metadata/properties" ma:root="true" ma:fieldsID="424223290c370b69b0798d1aaf83149a" ns3:_="" ns4:_="">
    <xsd:import namespace="84d51274-d21a-4e6b-b113-cb8f988e218a"/>
    <xsd:import namespace="dae70ec4-f3d3-4810-acc6-eee010e378c5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51274-d21a-4e6b-b113-cb8f988e218a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70ec4-f3d3-4810-acc6-eee010e37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603571-1256-40F0-B76E-CBE07846942F}">
  <ds:schemaRefs>
    <ds:schemaRef ds:uri="84d51274-d21a-4e6b-b113-cb8f988e218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ae70ec4-f3d3-4810-acc6-eee010e378c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37C3BEA-35C1-4FA8-B3B5-91E66754F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d51274-d21a-4e6b-b113-cb8f988e218a"/>
    <ds:schemaRef ds:uri="dae70ec4-f3d3-4810-acc6-eee010e37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19E774-F2EF-4031-82DE-8F0540CDD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8059</TotalTime>
  <Words>661</Words>
  <Application>Microsoft Office PowerPoint</Application>
  <PresentationFormat>Grand écran</PresentationFormat>
  <Paragraphs>314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Brin</vt:lpstr>
      <vt:lpstr>  STATUS OF SLIPTA ACTIVITIES IN THE DR CONGO  </vt:lpstr>
      <vt:lpstr>Outlines</vt:lpstr>
      <vt:lpstr>Overview of the Program</vt:lpstr>
      <vt:lpstr>Présentation PowerPoint</vt:lpstr>
      <vt:lpstr>Evolution of SLIPTA Program in DR Congo</vt:lpstr>
      <vt:lpstr>Challenges in SLIPTA Program Implementation in DR Congo</vt:lpstr>
      <vt:lpstr>Actions items/Projections</vt:lpstr>
      <vt:lpstr>Thank you for your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SUIVI DES INDICATEURS DE LABORATOIRES</dc:title>
  <dc:creator>HP</dc:creator>
  <cp:lastModifiedBy>Compte Microsoft</cp:lastModifiedBy>
  <cp:revision>97</cp:revision>
  <dcterms:created xsi:type="dcterms:W3CDTF">2023-11-21T09:33:12Z</dcterms:created>
  <dcterms:modified xsi:type="dcterms:W3CDTF">2024-06-02T20:15:47Z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0x010100ED820E84FF009C4E9836AA0AB05DF829</vt:lpwstr>
  </property>
  <property fmtid="{D5CDD505-2E9C-101B-9397-08002B2CF9AE}" pid="3" name="MSIP_Label_8af03ff0-41c5-4c41-b55e-fabb8fae94be_Enabled">
    <vt:lpwstr>true</vt:lpwstr>
  </property>
  <property fmtid="{D5CDD505-2E9C-101B-9397-08002B2CF9AE}" pid="4" name="MSIP_Label_8af03ff0-41c5-4c41-b55e-fabb8fae94be_SetDate">
    <vt:lpwstr>2024-05-30T10:10:44Z</vt:lpwstr>
  </property>
  <property fmtid="{D5CDD505-2E9C-101B-9397-08002B2CF9AE}" pid="5" name="MSIP_Label_8af03ff0-41c5-4c41-b55e-fabb8fae94be_Method">
    <vt:lpwstr>Privileged</vt:lpwstr>
  </property>
  <property fmtid="{D5CDD505-2E9C-101B-9397-08002B2CF9AE}" pid="6" name="MSIP_Label_8af03ff0-41c5-4c41-b55e-fabb8fae94be_Name">
    <vt:lpwstr>8af03ff0-41c5-4c41-b55e-fabb8fae94be</vt:lpwstr>
  </property>
  <property fmtid="{D5CDD505-2E9C-101B-9397-08002B2CF9AE}" pid="7" name="MSIP_Label_8af03ff0-41c5-4c41-b55e-fabb8fae94be_SiteId">
    <vt:lpwstr>9ce70869-60db-44fd-abe8-d2767077fc8f</vt:lpwstr>
  </property>
  <property fmtid="{D5CDD505-2E9C-101B-9397-08002B2CF9AE}" pid="8" name="MSIP_Label_8af03ff0-41c5-4c41-b55e-fabb8fae94be_ActionId">
    <vt:lpwstr>8088847e-d63b-4198-afa4-ec903e30744e</vt:lpwstr>
  </property>
  <property fmtid="{D5CDD505-2E9C-101B-9397-08002B2CF9AE}" pid="9" name="MSIP_Label_8af03ff0-41c5-4c41-b55e-fabb8fae94be_ContentBits">
    <vt:lpwstr>0</vt:lpwstr>
  </property>
</Properties>
</file>